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embeddedFontLst>
    <p:embeddedFont>
      <p:font typeface="Raleway"/>
      <p:regular r:id="rId29"/>
      <p:bold r:id="rId30"/>
      <p:italic r:id="rId31"/>
      <p:boldItalic r:id="rId32"/>
    </p:embeddedFont>
    <p:embeddedFont>
      <p:font typeface="Source Sans Pr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aleway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aleway-italic.fntdata"/><Relationship Id="rId30" Type="http://schemas.openxmlformats.org/officeDocument/2006/relationships/font" Target="fonts/Raleway-bold.fntdata"/><Relationship Id="rId11" Type="http://schemas.openxmlformats.org/officeDocument/2006/relationships/slide" Target="slides/slide7.xml"/><Relationship Id="rId33" Type="http://schemas.openxmlformats.org/officeDocument/2006/relationships/font" Target="fonts/SourceSansPro-regular.fntdata"/><Relationship Id="rId10" Type="http://schemas.openxmlformats.org/officeDocument/2006/relationships/slide" Target="slides/slide6.xml"/><Relationship Id="rId32" Type="http://schemas.openxmlformats.org/officeDocument/2006/relationships/font" Target="fonts/Raleway-boldItalic.fntdata"/><Relationship Id="rId13" Type="http://schemas.openxmlformats.org/officeDocument/2006/relationships/slide" Target="slides/slide9.xml"/><Relationship Id="rId35" Type="http://schemas.openxmlformats.org/officeDocument/2006/relationships/font" Target="fonts/SourceSansPro-italic.fntdata"/><Relationship Id="rId12" Type="http://schemas.openxmlformats.org/officeDocument/2006/relationships/slide" Target="slides/slide8.xml"/><Relationship Id="rId34" Type="http://schemas.openxmlformats.org/officeDocument/2006/relationships/font" Target="fonts/SourceSansPro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SourceSansPro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b59bb116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b59bb116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b59bb116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b59bb116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43111c316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43111c316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8dd6f97a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8dd6f97a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43111c31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43111c31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43111c316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43111c31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8dd6f97a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8dd6f97a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8dd6f97a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8dd6f97a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43111c31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643111c31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43111c31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643111c31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a9149210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a9149210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aa6c026df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aa6c026df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9b59bb116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9b59bb116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aa6c026df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aa6c026df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aa6c026df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aa6c026df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bec9b24b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bec9b24b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bec9b24b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bec9b24b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c0e0aa3a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c0e0aa3a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c0e0aa3a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c0e0aa3a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5dc49040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5dc49040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5dc49040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5dc49040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5dc49040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5dc49040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43111c316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43111c31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2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ccastillo@jsusd.org" TargetMode="External"/><Relationship Id="rId4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7.jpg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3.jpg"/><Relationship Id="rId5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0.jpg"/><Relationship Id="rId5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5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ELAC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 Learner Advisory Committee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469300" y="3625950"/>
            <a:ext cx="8275800" cy="11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Academic Counselor: Ms. Patricia Murillo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Principal for JSHS: Ms. Leslie Marley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Principal for CMS: Mr. Steve Peters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JSHS Header.png"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solidFill>
            <a:srgbClr val="D9D2E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D9D2E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Distance Learning 2020 - JSHS</a:t>
            </a:r>
            <a:endParaRPr>
              <a:solidFill>
                <a:srgbClr val="000000"/>
              </a:solidFill>
              <a:highlight>
                <a:srgbClr val="D9D2E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 Classroom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Schedule available: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JSHS Header.png"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875" y="2131375"/>
            <a:ext cx="1251175" cy="25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9025" y="2189133"/>
            <a:ext cx="4398950" cy="239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/>
        </p:nvSpPr>
        <p:spPr>
          <a:xfrm>
            <a:off x="1875088" y="3374875"/>
            <a:ext cx="2118900" cy="119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Monday schedule: Live check-in with 2nd period only. Attendance for all other classes are through Google Classroom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45" name="Google Shape;145;p22"/>
          <p:cNvCxnSpPr/>
          <p:nvPr/>
        </p:nvCxnSpPr>
        <p:spPr>
          <a:xfrm rot="10800000">
            <a:off x="847125" y="3005800"/>
            <a:ext cx="1089600" cy="423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311700" y="35325"/>
            <a:ext cx="8520600" cy="623400"/>
          </a:xfrm>
          <a:prstGeom prst="rect">
            <a:avLst/>
          </a:prstGeom>
          <a:solidFill>
            <a:srgbClr val="D9D2E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D9D2E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Distance Learning 2020 - CMS</a:t>
            </a:r>
            <a:endParaRPr>
              <a:solidFill>
                <a:srgbClr val="000000"/>
              </a:solidFill>
              <a:highlight>
                <a:srgbClr val="D9D2E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5326000" y="1359825"/>
            <a:ext cx="2981100" cy="32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3 levels of ELD classes, which meet Tuesday-Thursday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ELD 3/4- 12:45-1:15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ELD 3 - 1:30-2:00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ELD 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2/3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- 2:15-2:45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Teacher office hours, small group instruction, and asynchronous work also takes place after lunch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JSHS Header.png"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775" y="609900"/>
            <a:ext cx="4512700" cy="442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solidFill>
            <a:srgbClr val="D9D2E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D9D2E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Communication</a:t>
            </a:r>
            <a:endParaRPr>
              <a:solidFill>
                <a:srgbClr val="000000"/>
              </a:solidFill>
              <a:highlight>
                <a:srgbClr val="D9D2E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311700" y="1152475"/>
            <a:ext cx="8520600" cy="37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Concerns regarding :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child’s grade?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Mental health?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Graduation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Behavior? Discipline?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can you communicate?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Email, phone, text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JSHS Header.png" id="160" name="Google Shape;16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325" y="1698379"/>
            <a:ext cx="2894175" cy="2805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solidFill>
            <a:srgbClr val="D9D2E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D9D2E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Aeries</a:t>
            </a:r>
            <a:endParaRPr>
              <a:solidFill>
                <a:srgbClr val="000000"/>
              </a:solidFill>
              <a:highlight>
                <a:srgbClr val="D9D2E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Attendance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Grades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Missing assignments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 with creating your Aeries account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JSHS Header.png" id="168" name="Google Shape;16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5"/>
          <p:cNvPicPr preferRelativeResize="0"/>
          <p:nvPr/>
        </p:nvPicPr>
        <p:blipFill rotWithShape="1">
          <a:blip r:embed="rId4">
            <a:alphaModFix/>
          </a:blip>
          <a:srcRect b="64676" l="40490" r="40604" t="17081"/>
          <a:stretch/>
        </p:blipFill>
        <p:spPr>
          <a:xfrm>
            <a:off x="4964400" y="2448075"/>
            <a:ext cx="3544101" cy="227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solidFill>
            <a:srgbClr val="D9D2E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D9D2E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Aeries</a:t>
            </a:r>
            <a:endParaRPr>
              <a:solidFill>
                <a:srgbClr val="000000"/>
              </a:solidFill>
              <a:highlight>
                <a:srgbClr val="D9D2E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 with creating your Aeries account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JSHS Header.png" id="176" name="Google Shape;17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6"/>
          <p:cNvPicPr preferRelativeResize="0"/>
          <p:nvPr/>
        </p:nvPicPr>
        <p:blipFill rotWithShape="1">
          <a:blip r:embed="rId4">
            <a:alphaModFix/>
          </a:blip>
          <a:srcRect b="4959" l="39551" r="1399" t="3708"/>
          <a:stretch/>
        </p:blipFill>
        <p:spPr>
          <a:xfrm>
            <a:off x="1872300" y="1524000"/>
            <a:ext cx="5720387" cy="361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solidFill>
            <a:srgbClr val="D9D2E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D9D2E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Aeries</a:t>
            </a:r>
            <a:endParaRPr>
              <a:solidFill>
                <a:srgbClr val="000000"/>
              </a:solidFill>
              <a:highlight>
                <a:srgbClr val="D9D2E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 with creating your Aeries account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JSHS Header.png" id="184" name="Google Shape;18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7"/>
          <p:cNvPicPr preferRelativeResize="0"/>
          <p:nvPr/>
        </p:nvPicPr>
        <p:blipFill rotWithShape="1">
          <a:blip r:embed="rId4">
            <a:alphaModFix/>
          </a:blip>
          <a:srcRect b="4476" l="0" r="0" t="3982"/>
          <a:stretch/>
        </p:blipFill>
        <p:spPr>
          <a:xfrm>
            <a:off x="1552425" y="1579875"/>
            <a:ext cx="5855701" cy="357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solidFill>
            <a:srgbClr val="D9D2E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D9D2E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Aeries</a:t>
            </a:r>
            <a:endParaRPr>
              <a:solidFill>
                <a:srgbClr val="000000"/>
              </a:solidFill>
              <a:highlight>
                <a:srgbClr val="D9D2E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JSHS Header.png" id="192" name="Google Shape;1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/>
          <p:cNvPicPr preferRelativeResize="0"/>
          <p:nvPr/>
        </p:nvPicPr>
        <p:blipFill rotWithShape="1">
          <a:blip r:embed="rId4">
            <a:alphaModFix/>
          </a:blip>
          <a:srcRect b="6344" l="17593" r="0" t="5666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solidFill>
            <a:srgbClr val="D9D2E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D9D2E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Aeries</a:t>
            </a:r>
            <a:endParaRPr>
              <a:solidFill>
                <a:srgbClr val="000000"/>
              </a:solidFill>
              <a:highlight>
                <a:srgbClr val="D9D2E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JSHS Header.png" id="200" name="Google Shape;20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/>
          <p:cNvPicPr preferRelativeResize="0"/>
          <p:nvPr/>
        </p:nvPicPr>
        <p:blipFill rotWithShape="1">
          <a:blip r:embed="rId4">
            <a:alphaModFix/>
          </a:blip>
          <a:srcRect b="7704" l="16839" r="0" t="13999"/>
          <a:stretch/>
        </p:blipFill>
        <p:spPr>
          <a:xfrm>
            <a:off x="0" y="125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solidFill>
            <a:srgbClr val="D9D2E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D9D2E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JSHS: What to keep in mind this semester...</a:t>
            </a:r>
            <a:endParaRPr>
              <a:solidFill>
                <a:srgbClr val="000000"/>
              </a:solidFill>
              <a:highlight>
                <a:srgbClr val="D9D2E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JSHS students begin choosing courses in February for next school year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guaranteed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request additional changes at a later point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 will choose classes in their English classes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Spring term class changes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January 15th-January 27th - student requested changes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Ms. Murillo calling home for Seniors with academic concerns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Seniors: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 and gown ordering, contact Ms. Castillo for questions: </a:t>
            </a:r>
            <a:r>
              <a:rPr lang="en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ccastillo@jsusd.org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Graduation ceremony - Admin can answer your 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about this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Graduation concerns - will they be eligible?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Community college process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4-year students: What to expect this term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 scholarships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JSHS Header.png" id="208" name="Google Shape;20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solidFill>
            <a:srgbClr val="D9D2E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D9D2E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Grade Reports - JSHS</a:t>
            </a:r>
            <a:endParaRPr>
              <a:solidFill>
                <a:srgbClr val="000000"/>
              </a:solidFill>
              <a:highlight>
                <a:srgbClr val="D9D2E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JSHS Header.png" id="215" name="Google Shape;21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1"/>
          <p:cNvPicPr preferRelativeResize="0"/>
          <p:nvPr/>
        </p:nvPicPr>
        <p:blipFill rotWithShape="1">
          <a:blip r:embed="rId4">
            <a:alphaModFix/>
          </a:blip>
          <a:srcRect b="31372" l="21502" r="21672" t="24834"/>
          <a:stretch/>
        </p:blipFill>
        <p:spPr>
          <a:xfrm>
            <a:off x="724624" y="1173500"/>
            <a:ext cx="6567777" cy="3374348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1"/>
          <p:cNvSpPr/>
          <p:nvPr/>
        </p:nvSpPr>
        <p:spPr>
          <a:xfrm>
            <a:off x="3070750" y="2004525"/>
            <a:ext cx="1799700" cy="1978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1"/>
          <p:cNvSpPr/>
          <p:nvPr/>
        </p:nvSpPr>
        <p:spPr>
          <a:xfrm>
            <a:off x="4862025" y="2465125"/>
            <a:ext cx="324000" cy="179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1"/>
          <p:cNvSpPr/>
          <p:nvPr/>
        </p:nvSpPr>
        <p:spPr>
          <a:xfrm>
            <a:off x="4827900" y="3011025"/>
            <a:ext cx="358200" cy="119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1"/>
          <p:cNvSpPr/>
          <p:nvPr/>
        </p:nvSpPr>
        <p:spPr>
          <a:xfrm>
            <a:off x="4879075" y="3301050"/>
            <a:ext cx="258900" cy="119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1"/>
          <p:cNvSpPr/>
          <p:nvPr/>
        </p:nvSpPr>
        <p:spPr>
          <a:xfrm>
            <a:off x="4793775" y="3829900"/>
            <a:ext cx="358200" cy="179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1"/>
          <p:cNvSpPr/>
          <p:nvPr/>
        </p:nvSpPr>
        <p:spPr>
          <a:xfrm>
            <a:off x="3116750" y="1610775"/>
            <a:ext cx="258900" cy="2478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¿What is ELAC?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Parents of EL students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Purpose: For parents to advise the school’s administration about programs and services for students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Opportunity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parents to receive 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advice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information on how to support their EL student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JSHS Header.png"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JSHS</a:t>
            </a:r>
            <a:endParaRPr b="1"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8" name="Google Shape;22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4850" y="0"/>
            <a:ext cx="685798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solidFill>
            <a:srgbClr val="D9D2E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D9D2E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Tips to be engaged….</a:t>
            </a:r>
            <a:endParaRPr>
              <a:solidFill>
                <a:srgbClr val="000000"/>
              </a:solidFill>
              <a:highlight>
                <a:srgbClr val="D9D2E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a 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designated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homework spot at home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Ensure the students have all the tools they need to be successful (computer, internet, etc)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 grades often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Reach out to teachers for support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can you do this if no one at home speaks English?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Teacher office hours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Cram and Cocoa (JSHS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JSHS Header.png" id="235" name="Google Shape;23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solidFill>
            <a:srgbClr val="D9D2E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D9D2E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Immigrants Rising….</a:t>
            </a:r>
            <a:endParaRPr>
              <a:solidFill>
                <a:srgbClr val="000000"/>
              </a:solidFill>
              <a:highlight>
                <a:srgbClr val="D9D2E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resources such as legal support, scholarships, DACA, going to college, mental health, and much more!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Contact: 650-273-7204 - Estefania Hermosillo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JSHS Header.png" id="242" name="Google Shape;24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0654" y="2476450"/>
            <a:ext cx="3257600" cy="135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solidFill>
            <a:srgbClr val="D9D2E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D9D2E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Distance Learning Spring 2021</a:t>
            </a:r>
            <a:endParaRPr>
              <a:solidFill>
                <a:srgbClr val="000000"/>
              </a:solidFill>
              <a:highlight>
                <a:srgbClr val="D9D2E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 a computer/wifi?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 with teachers is important!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changes to the current Distance Learning schedule? Admin will address this for their schools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Questions? Comments?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JSHS Header.png" id="250" name="Google Shape;25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solidFill>
            <a:srgbClr val="D9D2E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D9D2E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¿</a:t>
            </a:r>
            <a:r>
              <a:rPr lang="en">
                <a:solidFill>
                  <a:srgbClr val="000000"/>
                </a:solidFill>
                <a:highlight>
                  <a:srgbClr val="D9D2E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Questions</a:t>
            </a:r>
            <a:r>
              <a:rPr lang="en">
                <a:solidFill>
                  <a:srgbClr val="000000"/>
                </a:solidFill>
                <a:highlight>
                  <a:srgbClr val="D9D2E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>
              <a:solidFill>
                <a:srgbClr val="000000"/>
              </a:solidFill>
              <a:highlight>
                <a:srgbClr val="D9D2E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b="1" lang="en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comments about today’s workshop?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 help?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JSHS Header.png" id="257" name="Google Shape;25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solidFill>
            <a:srgbClr val="D9D2E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D9D2E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</a:t>
            </a:r>
            <a:r>
              <a:rPr lang="en">
                <a:solidFill>
                  <a:srgbClr val="000000"/>
                </a:solidFill>
                <a:highlight>
                  <a:srgbClr val="D9D2E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SHS Staff - Administration</a:t>
            </a:r>
            <a:endParaRPr>
              <a:solidFill>
                <a:srgbClr val="000000"/>
              </a:solidFill>
              <a:highlight>
                <a:srgbClr val="D9D2E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Principal: Leslie Marley               Vice Principal: Allen Boltz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JSHS Header.png"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4">
            <a:alphaModFix/>
          </a:blip>
          <a:srcRect b="32835" l="50664" r="32199" t="32669"/>
          <a:stretch/>
        </p:blipFill>
        <p:spPr>
          <a:xfrm>
            <a:off x="2277475" y="1710230"/>
            <a:ext cx="1876549" cy="251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5">
            <a:alphaModFix/>
          </a:blip>
          <a:srcRect b="34163" l="50771" r="32976" t="32337"/>
          <a:stretch/>
        </p:blipFill>
        <p:spPr>
          <a:xfrm>
            <a:off x="5621175" y="1680044"/>
            <a:ext cx="1876549" cy="2578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solidFill>
            <a:srgbClr val="D9D2E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D9D2E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JSHS Staff - Counselors</a:t>
            </a:r>
            <a:endParaRPr>
              <a:solidFill>
                <a:srgbClr val="000000"/>
              </a:solidFill>
              <a:highlight>
                <a:srgbClr val="D9D2E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104225" y="1152475"/>
            <a:ext cx="8728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Mental Health</a:t>
            </a:r>
            <a:r>
              <a:rPr lang="en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            								         </a:t>
            </a:r>
            <a:r>
              <a:rPr b="1" lang="en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Academic Counselor</a:t>
            </a:r>
            <a:endParaRPr b="1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Wiley Rogers	    Tayari Carte      Fidelia Ionyejekwe  Kimchi Brooks	           Patricia Murillo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JSHS Header.png"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9497" y="2429000"/>
            <a:ext cx="1256925" cy="1571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5">
            <a:alphaModFix/>
          </a:blip>
          <a:srcRect b="36652" l="50550" r="33971" t="32335"/>
          <a:stretch/>
        </p:blipFill>
        <p:spPr>
          <a:xfrm>
            <a:off x="311700" y="2337850"/>
            <a:ext cx="1325165" cy="177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52575" y="2337847"/>
            <a:ext cx="1714500" cy="1770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7">
            <a:alphaModFix/>
          </a:blip>
          <a:srcRect b="0" l="0" r="0" t="3901"/>
          <a:stretch/>
        </p:blipFill>
        <p:spPr>
          <a:xfrm>
            <a:off x="3685575" y="2357899"/>
            <a:ext cx="1220950" cy="174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00900" y="2357907"/>
            <a:ext cx="1714500" cy="1678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solidFill>
            <a:srgbClr val="D9D2E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D9D2E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JSHS Staff - Office</a:t>
            </a:r>
            <a:endParaRPr>
              <a:solidFill>
                <a:srgbClr val="000000"/>
              </a:solidFill>
              <a:highlight>
                <a:srgbClr val="D9D2E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Registrar:				</a:t>
            </a: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b="1" lang="en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Attendance: 			</a:t>
            </a:r>
            <a:r>
              <a:rPr b="1" lang="en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lang="en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ELD Teacher:</a:t>
            </a:r>
            <a:endParaRPr b="1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Erica Schlepp				      Celina Castillo   		   Samuel Davis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JSHS Header.png"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575" y="2367450"/>
            <a:ext cx="2022400" cy="25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2960138" y="2682351"/>
            <a:ext cx="2530924" cy="189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solidFill>
            <a:srgbClr val="D9D2E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D9D2E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CMS Staff</a:t>
            </a:r>
            <a:endParaRPr>
              <a:solidFill>
                <a:srgbClr val="000000"/>
              </a:solidFill>
              <a:highlight>
                <a:srgbClr val="D9D2E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11700" y="1163600"/>
            <a:ext cx="8520600" cy="3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	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Steve Peters			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Eden Kennedy-Hoffmann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Principal			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Teacher on Special Assignment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JSHS Header.png"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1725" y="1293525"/>
            <a:ext cx="2287325" cy="285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9375" y="1285875"/>
            <a:ext cx="2287325" cy="2859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solidFill>
            <a:srgbClr val="D9D2E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D9D2E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CMS Staff</a:t>
            </a:r>
            <a:endParaRPr>
              <a:solidFill>
                <a:srgbClr val="000000"/>
              </a:solidFill>
              <a:highlight>
                <a:srgbClr val="D9D2E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311700" y="1152475"/>
            <a:ext cx="8520600" cy="36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Mental Health Counselors</a:t>
            </a:r>
            <a:r>
              <a:rPr lang="en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	        		     </a:t>
            </a:r>
            <a:endParaRPr b="1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Johnny Fang            Kasey Wallace             Angela Mendoza                Ben Buckner 		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JSHS Header.png"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5875" y="1798525"/>
            <a:ext cx="1524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800" y="1798525"/>
            <a:ext cx="1524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solidFill>
            <a:srgbClr val="D9D2E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D9D2E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CMS Staff</a:t>
            </a:r>
            <a:endParaRPr>
              <a:solidFill>
                <a:srgbClr val="000000"/>
              </a:solidFill>
              <a:highlight>
                <a:srgbClr val="D9D2E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125075" y="1152475"/>
            <a:ext cx="8707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Office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Registrar:		</a:t>
            </a: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Attendance</a:t>
            </a:r>
            <a:r>
              <a:rPr b="1" lang="e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		</a:t>
            </a: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b="1" lang="e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ELD Teacher</a:t>
            </a: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	 </a:t>
            </a: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lang="e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Bilingual Support</a:t>
            </a:r>
            <a:endParaRPr b="1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Annie Miller		  Rhaylynn Taniguchi      Marilou Bibat		     Maria Ayala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JSHS Header.png"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075" y="2402650"/>
            <a:ext cx="1839299" cy="229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9600" y="2374925"/>
            <a:ext cx="1911050" cy="238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06525" y="2357800"/>
            <a:ext cx="1911050" cy="238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solidFill>
            <a:srgbClr val="D9D2E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D9D2E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Attendance - Its importance</a:t>
            </a:r>
            <a:endParaRPr>
              <a:solidFill>
                <a:srgbClr val="000000"/>
              </a:solidFill>
              <a:highlight>
                <a:srgbClr val="D9D2E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311700" y="1152475"/>
            <a:ext cx="8520600" cy="37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Valid reasons to miss classes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Doctor appointment (call the school) - not for the whole day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Sickness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Death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emergencies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Reasons that are not so good: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Translation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watch a sports game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Babysit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Distance Learning (attendance)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Live classes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Non-live classes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JSHS Header.png"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 rotWithShape="1">
          <a:blip r:embed="rId4">
            <a:alphaModFix/>
          </a:blip>
          <a:srcRect b="10817" l="0" r="0" t="0"/>
          <a:stretch/>
        </p:blipFill>
        <p:spPr>
          <a:xfrm>
            <a:off x="4781525" y="3015150"/>
            <a:ext cx="4148700" cy="18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